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>
        <p:scale>
          <a:sx n="120" d="100"/>
          <a:sy n="120" d="100"/>
        </p:scale>
        <p:origin x="28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FDE0-AE8D-224A-BC1E-EDB6933FA1CA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FDCB-D7BB-4947-AF25-A3728EFF4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34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FDE0-AE8D-224A-BC1E-EDB6933FA1CA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FDCB-D7BB-4947-AF25-A3728EFF4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5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FDE0-AE8D-224A-BC1E-EDB6933FA1CA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FDCB-D7BB-4947-AF25-A3728EFF4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0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FDE0-AE8D-224A-BC1E-EDB6933FA1CA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FDCB-D7BB-4947-AF25-A3728EFF4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9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FDE0-AE8D-224A-BC1E-EDB6933FA1CA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FDCB-D7BB-4947-AF25-A3728EFF4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49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FDE0-AE8D-224A-BC1E-EDB6933FA1CA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FDCB-D7BB-4947-AF25-A3728EFF4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7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FDE0-AE8D-224A-BC1E-EDB6933FA1CA}" type="datetimeFigureOut">
              <a:rPr lang="en-US" smtClean="0"/>
              <a:t>1/18/24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FDCB-D7BB-4947-AF25-A3728EFF4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51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FDE0-AE8D-224A-BC1E-EDB6933FA1CA}" type="datetimeFigureOut">
              <a:rPr lang="en-US" smtClean="0"/>
              <a:t>1/18/24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FDCB-D7BB-4947-AF25-A3728EFF4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89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FDE0-AE8D-224A-BC1E-EDB6933FA1CA}" type="datetimeFigureOut">
              <a:rPr lang="en-US" smtClean="0"/>
              <a:t>1/18/24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FDCB-D7BB-4947-AF25-A3728EFF4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7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FDE0-AE8D-224A-BC1E-EDB6933FA1CA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FDCB-D7BB-4947-AF25-A3728EFF4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391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2FDE0-AE8D-224A-BC1E-EDB6933FA1CA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FDCB-D7BB-4947-AF25-A3728EFF4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2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2FDE0-AE8D-224A-BC1E-EDB6933FA1CA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EFDCB-D7BB-4947-AF25-A3728EFF4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1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yellow square with black text&#10;&#10;Description automatically generated">
            <a:extLst>
              <a:ext uri="{FF2B5EF4-FFF2-40B4-BE49-F238E27FC236}">
                <a16:creationId xmlns:a16="http://schemas.microsoft.com/office/drawing/2014/main" id="{98B1D962-4A95-B635-36F0-54DD3873CE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56" y="340242"/>
            <a:ext cx="3349487" cy="8758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61591B-842A-FBE8-7B8E-EB193F9EDA86}"/>
              </a:ext>
            </a:extLst>
          </p:cNvPr>
          <p:cNvSpPr txBox="1"/>
          <p:nvPr/>
        </p:nvSpPr>
        <p:spPr>
          <a:xfrm>
            <a:off x="1754256" y="1319514"/>
            <a:ext cx="33494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mic Sans MS" panose="030F0902030302020204" pitchFamily="66" charset="0"/>
              </a:rPr>
              <a:t>Step – by – Step </a:t>
            </a:r>
          </a:p>
          <a:p>
            <a:pPr algn="ctr"/>
            <a:r>
              <a:rPr lang="en-US" dirty="0">
                <a:latin typeface="Comic Sans MS" panose="030F0902030302020204" pitchFamily="66" charset="0"/>
              </a:rPr>
              <a:t>Guide to completing </a:t>
            </a:r>
          </a:p>
          <a:p>
            <a:pPr algn="ctr"/>
            <a:r>
              <a:rPr lang="en-US" dirty="0">
                <a:latin typeface="Comic Sans MS" panose="030F0902030302020204" pitchFamily="66" charset="0"/>
              </a:rPr>
              <a:t>your Funding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F460C1-7CC5-8CC1-5EC6-B755078A82B0}"/>
              </a:ext>
            </a:extLst>
          </p:cNvPr>
          <p:cNvSpPr txBox="1"/>
          <p:nvPr/>
        </p:nvSpPr>
        <p:spPr>
          <a:xfrm>
            <a:off x="1558233" y="2682461"/>
            <a:ext cx="374151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Register at: </a:t>
            </a:r>
            <a:r>
              <a:rPr lang="en-US" sz="1600" dirty="0" err="1">
                <a:solidFill>
                  <a:schemeClr val="accent1"/>
                </a:solidFill>
              </a:rPr>
              <a:t>www.childcarechoices.gov.uk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6E4528-3D86-86DA-E1EA-96ABDC36927A}"/>
              </a:ext>
            </a:extLst>
          </p:cNvPr>
          <p:cNvSpPr txBox="1"/>
          <p:nvPr/>
        </p:nvSpPr>
        <p:spPr>
          <a:xfrm>
            <a:off x="1337590" y="3457997"/>
            <a:ext cx="418280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Follow the link and apply for the funding that you are eligible for. You will also need a Government gateway account.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E6EAAA-26F1-0A2C-57EE-4C7E99B91751}"/>
              </a:ext>
            </a:extLst>
          </p:cNvPr>
          <p:cNvSpPr txBox="1"/>
          <p:nvPr/>
        </p:nvSpPr>
        <p:spPr>
          <a:xfrm>
            <a:off x="1337590" y="4339350"/>
            <a:ext cx="4182803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Once you register with Honeybuns, we will send you a ‘Parent Declaration Form’, which will be sent by email to you. </a:t>
            </a:r>
          </a:p>
          <a:p>
            <a:pPr algn="ctr"/>
            <a:endParaRPr lang="en-US" sz="1200" dirty="0"/>
          </a:p>
          <a:p>
            <a:pPr algn="ctr"/>
            <a:r>
              <a:rPr lang="en-US" sz="1200" dirty="0"/>
              <a:t>We use ‘Dropbox Sign’ so keep a look out for it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8E52A3-741B-5CCB-E693-A7E7562363ED}"/>
              </a:ext>
            </a:extLst>
          </p:cNvPr>
          <p:cNvSpPr txBox="1"/>
          <p:nvPr/>
        </p:nvSpPr>
        <p:spPr>
          <a:xfrm>
            <a:off x="1302866" y="5559665"/>
            <a:ext cx="421752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Complete the Parent Declaration Form on your electronic device. You will receive a copy via email once signed. </a:t>
            </a:r>
          </a:p>
          <a:p>
            <a:pPr algn="ctr"/>
            <a:endParaRPr lang="en-US" sz="1200" b="1" dirty="0"/>
          </a:p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anose="030F0902030302020204" pitchFamily="66" charset="0"/>
              </a:rPr>
              <a:t>‘If you do not sign this, you will not receive your funding’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1C2A5A-6363-2F6A-1FBC-BE1D86042FB1}"/>
              </a:ext>
            </a:extLst>
          </p:cNvPr>
          <p:cNvSpPr txBox="1"/>
          <p:nvPr/>
        </p:nvSpPr>
        <p:spPr>
          <a:xfrm>
            <a:off x="1302867" y="6870921"/>
            <a:ext cx="421752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You will need to bring your Childs Birth Certificate or Passport to the Nursery (you only have to do this once). </a:t>
            </a:r>
          </a:p>
          <a:p>
            <a:pPr algn="ctr"/>
            <a:endParaRPr lang="en-US" sz="1200" dirty="0">
              <a:latin typeface="Comic Sans MS" panose="030F0902030302020204" pitchFamily="66" charset="0"/>
            </a:endParaRPr>
          </a:p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anose="030F0902030302020204" pitchFamily="66" charset="0"/>
              </a:rPr>
              <a:t>‘We have to check this by Law.'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01830C-AB61-BA27-CCF7-ABD032829340}"/>
              </a:ext>
            </a:extLst>
          </p:cNvPr>
          <p:cNvSpPr txBox="1"/>
          <p:nvPr/>
        </p:nvSpPr>
        <p:spPr>
          <a:xfrm>
            <a:off x="1207011" y="8212286"/>
            <a:ext cx="440923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There are 3 Terms in a Year:</a:t>
            </a:r>
          </a:p>
          <a:p>
            <a:pPr algn="ctr"/>
            <a:endParaRPr lang="en-US" sz="1200" dirty="0"/>
          </a:p>
          <a:p>
            <a:pPr algn="ctr"/>
            <a:r>
              <a:rPr lang="en-US" sz="1200" b="1" dirty="0"/>
              <a:t>Autumn: Sept- Dec      </a:t>
            </a:r>
            <a:r>
              <a:rPr lang="en-US" sz="1200" dirty="0"/>
              <a:t>Spring: Jan –March      </a:t>
            </a:r>
            <a:r>
              <a:rPr lang="en-US" sz="1200" b="1" dirty="0"/>
              <a:t>Summer: April – Aug</a:t>
            </a:r>
          </a:p>
          <a:p>
            <a:pPr algn="ctr"/>
            <a:endParaRPr lang="en-US" sz="1200" b="1" dirty="0"/>
          </a:p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anose="030F0902030302020204" pitchFamily="66" charset="0"/>
              </a:rPr>
              <a:t>‘Each term requires a new declaration form’</a:t>
            </a:r>
          </a:p>
          <a:p>
            <a:pPr algn="ctr"/>
            <a:endParaRPr lang="en-US" sz="12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8B3F48-3ABD-3C5C-7F32-1FEF5BAFA832}"/>
              </a:ext>
            </a:extLst>
          </p:cNvPr>
          <p:cNvSpPr txBox="1"/>
          <p:nvPr/>
        </p:nvSpPr>
        <p:spPr>
          <a:xfrm>
            <a:off x="1207011" y="9900999"/>
            <a:ext cx="440923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The month before each term start date you will receive the relevant documents via ‘Dropbox Sign’, which need completing.</a:t>
            </a:r>
          </a:p>
          <a:p>
            <a:endParaRPr lang="en-US" sz="1200" dirty="0"/>
          </a:p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anose="030F0902030302020204" pitchFamily="66" charset="0"/>
              </a:rPr>
              <a:t>‘We cannot complete these for you and must be done by the deadline. If not, you will lose your funding’</a:t>
            </a:r>
          </a:p>
        </p:txBody>
      </p:sp>
      <p:sp>
        <p:nvSpPr>
          <p:cNvPr id="14" name="Down Arrow 13">
            <a:extLst>
              <a:ext uri="{FF2B5EF4-FFF2-40B4-BE49-F238E27FC236}">
                <a16:creationId xmlns:a16="http://schemas.microsoft.com/office/drawing/2014/main" id="{221A792E-501C-38DA-C368-E8D42157116C}"/>
              </a:ext>
            </a:extLst>
          </p:cNvPr>
          <p:cNvSpPr/>
          <p:nvPr/>
        </p:nvSpPr>
        <p:spPr>
          <a:xfrm flipH="1">
            <a:off x="3142516" y="3029662"/>
            <a:ext cx="312517" cy="436982"/>
          </a:xfrm>
          <a:prstGeom prst="downArrow">
            <a:avLst>
              <a:gd name="adj1" fmla="val 50000"/>
              <a:gd name="adj2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>
            <a:extLst>
              <a:ext uri="{FF2B5EF4-FFF2-40B4-BE49-F238E27FC236}">
                <a16:creationId xmlns:a16="http://schemas.microsoft.com/office/drawing/2014/main" id="{1D281A45-758A-36DF-AD86-C2916132401A}"/>
              </a:ext>
            </a:extLst>
          </p:cNvPr>
          <p:cNvSpPr/>
          <p:nvPr/>
        </p:nvSpPr>
        <p:spPr>
          <a:xfrm flipH="1">
            <a:off x="3136719" y="3911015"/>
            <a:ext cx="312517" cy="436982"/>
          </a:xfrm>
          <a:prstGeom prst="downArrow">
            <a:avLst>
              <a:gd name="adj1" fmla="val 50000"/>
              <a:gd name="adj2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>
            <a:extLst>
              <a:ext uri="{FF2B5EF4-FFF2-40B4-BE49-F238E27FC236}">
                <a16:creationId xmlns:a16="http://schemas.microsoft.com/office/drawing/2014/main" id="{39F0B4F5-C942-CA17-3005-5C5284145F89}"/>
              </a:ext>
            </a:extLst>
          </p:cNvPr>
          <p:cNvSpPr/>
          <p:nvPr/>
        </p:nvSpPr>
        <p:spPr>
          <a:xfrm flipH="1">
            <a:off x="3136719" y="5148707"/>
            <a:ext cx="312517" cy="436982"/>
          </a:xfrm>
          <a:prstGeom prst="downArrow">
            <a:avLst>
              <a:gd name="adj1" fmla="val 50000"/>
              <a:gd name="adj2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>
            <a:extLst>
              <a:ext uri="{FF2B5EF4-FFF2-40B4-BE49-F238E27FC236}">
                <a16:creationId xmlns:a16="http://schemas.microsoft.com/office/drawing/2014/main" id="{F525FEC4-37E4-AB5E-E967-E2358B7F2844}"/>
              </a:ext>
            </a:extLst>
          </p:cNvPr>
          <p:cNvSpPr/>
          <p:nvPr/>
        </p:nvSpPr>
        <p:spPr>
          <a:xfrm flipH="1">
            <a:off x="3116472" y="6393798"/>
            <a:ext cx="312518" cy="465262"/>
          </a:xfrm>
          <a:prstGeom prst="downArrow">
            <a:avLst>
              <a:gd name="adj1" fmla="val 50000"/>
              <a:gd name="adj2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>
            <a:extLst>
              <a:ext uri="{FF2B5EF4-FFF2-40B4-BE49-F238E27FC236}">
                <a16:creationId xmlns:a16="http://schemas.microsoft.com/office/drawing/2014/main" id="{5B90CDCF-2417-5B25-E9E5-7B4FFED7398E}"/>
              </a:ext>
            </a:extLst>
          </p:cNvPr>
          <p:cNvSpPr/>
          <p:nvPr/>
        </p:nvSpPr>
        <p:spPr>
          <a:xfrm flipH="1">
            <a:off x="3136718" y="7701918"/>
            <a:ext cx="312517" cy="510277"/>
          </a:xfrm>
          <a:prstGeom prst="downArrow">
            <a:avLst>
              <a:gd name="adj1" fmla="val 50000"/>
              <a:gd name="adj2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>
            <a:extLst>
              <a:ext uri="{FF2B5EF4-FFF2-40B4-BE49-F238E27FC236}">
                <a16:creationId xmlns:a16="http://schemas.microsoft.com/office/drawing/2014/main" id="{20FED243-693B-3F2A-2093-4D7F7635D031}"/>
              </a:ext>
            </a:extLst>
          </p:cNvPr>
          <p:cNvSpPr/>
          <p:nvPr/>
        </p:nvSpPr>
        <p:spPr>
          <a:xfrm flipH="1">
            <a:off x="3133601" y="9402492"/>
            <a:ext cx="312517" cy="510277"/>
          </a:xfrm>
          <a:prstGeom prst="downArrow">
            <a:avLst>
              <a:gd name="adj1" fmla="val 50000"/>
              <a:gd name="adj2" fmla="val 472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20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225</Words>
  <Application>Microsoft Macintosh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2024-01-18T12:04:10Z</dcterms:created>
  <dcterms:modified xsi:type="dcterms:W3CDTF">2024-01-18T13:08:31Z</dcterms:modified>
</cp:coreProperties>
</file>